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err="1" smtClean="0"/>
              <a:t>Répartition</a:t>
            </a:r>
            <a:r>
              <a:rPr lang="en-US" sz="1400" dirty="0" smtClean="0"/>
              <a:t> des </a:t>
            </a:r>
            <a:r>
              <a:rPr lang="en-US" sz="1400" dirty="0" err="1" smtClean="0"/>
              <a:t>lits</a:t>
            </a:r>
            <a:r>
              <a:rPr lang="en-US" sz="1400" dirty="0" smtClean="0"/>
              <a:t> </a:t>
            </a:r>
            <a:r>
              <a:rPr lang="en-US" sz="1400" dirty="0" err="1" smtClean="0"/>
              <a:t>marchands</a:t>
            </a:r>
            <a:r>
              <a:rPr lang="en-US" sz="1400" dirty="0" smtClean="0"/>
              <a:t> par type </a:t>
            </a:r>
            <a:r>
              <a:rPr lang="en-US" sz="1400" dirty="0" err="1" smtClean="0"/>
              <a:t>d’hébergement</a:t>
            </a:r>
            <a:endParaRPr lang="en-US" sz="14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Feuil1!$A$2:$A$5</c:f>
              <c:strCache>
                <c:ptCount val="4"/>
                <c:pt idx="0">
                  <c:v>Hôtel</c:v>
                </c:pt>
                <c:pt idx="1">
                  <c:v>Camping</c:v>
                </c:pt>
                <c:pt idx="2">
                  <c:v>Hébergements locatifs</c:v>
                </c:pt>
                <c:pt idx="3">
                  <c:v>hébergement de groupes</c:v>
                </c:pt>
              </c:strCache>
            </c:strRef>
          </c:cat>
          <c:val>
            <c:numRef>
              <c:f>Feuil1!$B$2:$B$5</c:f>
              <c:numCache>
                <c:formatCode>0.0%</c:formatCode>
                <c:ptCount val="4"/>
                <c:pt idx="0">
                  <c:v>0.121</c:v>
                </c:pt>
                <c:pt idx="1">
                  <c:v>0.43479939724995292</c:v>
                </c:pt>
                <c:pt idx="2">
                  <c:v>0.37947824449048784</c:v>
                </c:pt>
                <c:pt idx="3">
                  <c:v>6.5426634017705779E-2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explosion val="25"/>
          <c:cat>
            <c:strRef>
              <c:f>Feuil1!$A$2:$A$5</c:f>
              <c:strCache>
                <c:ptCount val="4"/>
                <c:pt idx="0">
                  <c:v>Hôtel</c:v>
                </c:pt>
                <c:pt idx="1">
                  <c:v>Camping</c:v>
                </c:pt>
                <c:pt idx="2">
                  <c:v>Hébergements locatifs</c:v>
                </c:pt>
                <c:pt idx="3">
                  <c:v>hébergement de groupes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12773</c:v>
                </c:pt>
                <c:pt idx="1">
                  <c:v>46167</c:v>
                </c:pt>
                <c:pt idx="2">
                  <c:v>40293</c:v>
                </c:pt>
                <c:pt idx="3">
                  <c:v>6947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n w="1905">
                  <a:noFill/>
                </a:ln>
              </a:defRPr>
            </a:pPr>
            <a:r>
              <a:rPr lang="en-US" dirty="0" err="1">
                <a:ln w="1905">
                  <a:noFill/>
                </a:ln>
              </a:rPr>
              <a:t>Nuitées</a:t>
            </a:r>
            <a:r>
              <a:rPr lang="en-US" dirty="0">
                <a:ln w="1905">
                  <a:noFill/>
                </a:ln>
              </a:rPr>
              <a:t> </a:t>
            </a:r>
            <a:r>
              <a:rPr lang="en-US" dirty="0" err="1" smtClean="0">
                <a:ln w="1905">
                  <a:noFill/>
                </a:ln>
              </a:rPr>
              <a:t>enregistrées</a:t>
            </a:r>
            <a:endParaRPr lang="en-US" dirty="0">
              <a:ln w="1905">
                <a:noFill/>
              </a:ln>
            </a:endParaRPr>
          </a:p>
        </c:rich>
      </c:tx>
      <c:layout/>
      <c:overlay val="0"/>
      <c:spPr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8984096452209464E-2"/>
          <c:y val="0.2984506092093922"/>
          <c:w val="0.48472033064184539"/>
          <c:h val="0.47807669151438231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Nuitées enregistrés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3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Feuil1!$A$2:$A$5</c:f>
              <c:strCache>
                <c:ptCount val="4"/>
                <c:pt idx="0">
                  <c:v>Hôtel</c:v>
                </c:pt>
                <c:pt idx="1">
                  <c:v>Campings</c:v>
                </c:pt>
                <c:pt idx="2">
                  <c:v>Hébergements locatifs</c:v>
                </c:pt>
                <c:pt idx="3">
                  <c:v>Hébergements de groupes</c:v>
                </c:pt>
              </c:strCache>
            </c:strRef>
          </c:cat>
          <c:val>
            <c:numRef>
              <c:f>Feuil1!$B$2:$B$5</c:f>
              <c:numCache>
                <c:formatCode>0.0%</c:formatCode>
                <c:ptCount val="4"/>
                <c:pt idx="0">
                  <c:v>0.30541649120565006</c:v>
                </c:pt>
                <c:pt idx="1">
                  <c:v>0.21229538422690786</c:v>
                </c:pt>
                <c:pt idx="2">
                  <c:v>0.28152518029180801</c:v>
                </c:pt>
                <c:pt idx="3">
                  <c:v>0.20076294427563404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Feuil1!$A$2:$A$5</c:f>
              <c:strCache>
                <c:ptCount val="4"/>
                <c:pt idx="0">
                  <c:v>Hôtel</c:v>
                </c:pt>
                <c:pt idx="1">
                  <c:v>Campings</c:v>
                </c:pt>
                <c:pt idx="2">
                  <c:v>Hébergements locatifs</c:v>
                </c:pt>
                <c:pt idx="3">
                  <c:v>Hébergements de groupes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2380341</c:v>
                </c:pt>
                <c:pt idx="1">
                  <c:v>1654578</c:v>
                </c:pt>
                <c:pt idx="2">
                  <c:v>2194138</c:v>
                </c:pt>
                <c:pt idx="3">
                  <c:v>1564697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61761906251904164"/>
          <c:y val="0.28492748177569488"/>
          <c:w val="0.29809120098107833"/>
          <c:h val="0.50338443646506958"/>
        </c:manualLayout>
      </c:layout>
      <c:overlay val="0"/>
      <c:txPr>
        <a:bodyPr/>
        <a:lstStyle/>
        <a:p>
          <a:pPr>
            <a:defRPr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b="1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Nuitées par nationalités</c:v>
                </c:pt>
              </c:strCache>
            </c:strRef>
          </c:tx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2"/>
              <c:layout>
                <c:manualLayout>
                  <c:x val="3.2463416030690455E-3"/>
                  <c:y val="2.6794185691844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2317080153452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Feuil1!$A$2:$A$7</c:f>
              <c:strCache>
                <c:ptCount val="6"/>
                <c:pt idx="0">
                  <c:v>Français</c:v>
                </c:pt>
                <c:pt idx="1">
                  <c:v>Belges</c:v>
                </c:pt>
                <c:pt idx="2">
                  <c:v>Allemands</c:v>
                </c:pt>
                <c:pt idx="3">
                  <c:v>Britanniques</c:v>
                </c:pt>
                <c:pt idx="4">
                  <c:v>Néerlandais</c:v>
                </c:pt>
                <c:pt idx="5">
                  <c:v>Autres</c:v>
                </c:pt>
              </c:strCache>
            </c:strRef>
          </c:cat>
          <c:val>
            <c:numRef>
              <c:f>Feuil1!$B$2:$B$7</c:f>
              <c:numCache>
                <c:formatCode>0.0%</c:formatCode>
                <c:ptCount val="6"/>
                <c:pt idx="0">
                  <c:v>0.13338886498085517</c:v>
                </c:pt>
                <c:pt idx="1">
                  <c:v>0.50963130219403896</c:v>
                </c:pt>
                <c:pt idx="2">
                  <c:v>3.7270742699859402E-2</c:v>
                </c:pt>
                <c:pt idx="3">
                  <c:v>2.1999999999999999E-2</c:v>
                </c:pt>
                <c:pt idx="4">
                  <c:v>0.23911147311039072</c:v>
                </c:pt>
                <c:pt idx="5">
                  <c:v>5.9244107525077132E-2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err="1" smtClean="0"/>
              <a:t>Fréquentation</a:t>
            </a:r>
            <a:r>
              <a:rPr lang="en-US" sz="1600" dirty="0" smtClean="0"/>
              <a:t> </a:t>
            </a:r>
            <a:r>
              <a:rPr lang="en-US" sz="1600" dirty="0"/>
              <a:t>par type</a:t>
            </a:r>
            <a:r>
              <a:rPr lang="en-US" sz="1600" baseline="0" dirty="0"/>
              <a:t> de site</a:t>
            </a:r>
            <a:endParaRPr lang="en-US" sz="16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Visites et activités enregistrés</c:v>
                </c:pt>
              </c:strCache>
            </c:strRef>
          </c:tx>
          <c:dLbls>
            <c:dLbl>
              <c:idx val="1"/>
              <c:layout>
                <c:manualLayout>
                  <c:x val="-0.18314145545864993"/>
                  <c:y val="-0.1775429824885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Feuil1!$A$2:$A$5</c:f>
              <c:strCache>
                <c:ptCount val="4"/>
                <c:pt idx="0">
                  <c:v>Musées</c:v>
                </c:pt>
                <c:pt idx="1">
                  <c:v>Monuments</c:v>
                </c:pt>
                <c:pt idx="2">
                  <c:v>Sites Nature</c:v>
                </c:pt>
                <c:pt idx="3">
                  <c:v>Activités</c:v>
                </c:pt>
              </c:strCache>
            </c:strRef>
          </c:cat>
          <c:val>
            <c:numRef>
              <c:f>Feuil1!$B$2:$B$5</c:f>
              <c:numCache>
                <c:formatCode>0.0%</c:formatCode>
                <c:ptCount val="4"/>
                <c:pt idx="0">
                  <c:v>0.24772027264398636</c:v>
                </c:pt>
                <c:pt idx="1">
                  <c:v>0.22805291660175483</c:v>
                </c:pt>
                <c:pt idx="2">
                  <c:v>0.2235622088793669</c:v>
                </c:pt>
                <c:pt idx="3">
                  <c:v>0.3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Feuil1!$A$2:$A$5</c:f>
              <c:strCache>
                <c:ptCount val="4"/>
                <c:pt idx="0">
                  <c:v>Musées</c:v>
                </c:pt>
                <c:pt idx="1">
                  <c:v>Monuments</c:v>
                </c:pt>
                <c:pt idx="2">
                  <c:v>Sites Nature</c:v>
                </c:pt>
                <c:pt idx="3">
                  <c:v>Activités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1733217</c:v>
                </c:pt>
                <c:pt idx="1">
                  <c:v>1595611</c:v>
                </c:pt>
                <c:pt idx="2">
                  <c:v>1564191</c:v>
                </c:pt>
                <c:pt idx="3">
                  <c:v>2103651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3.7747350616026736E-2"/>
          <c:y val="0.18731946933799004"/>
          <c:w val="0.89867785641456099"/>
          <c:h val="5.4977166733246666E-2"/>
        </c:manualLayout>
      </c:layout>
      <c:overlay val="0"/>
      <c:txPr>
        <a:bodyPr/>
        <a:lstStyle/>
        <a:p>
          <a:pPr>
            <a:defRPr b="1"/>
          </a:pPr>
          <a:endParaRPr lang="fr-FR"/>
        </a:p>
      </c:txPr>
    </c:legend>
    <c:plotVisOnly val="1"/>
    <c:dispBlanksAs val="zero"/>
    <c:showDLblsOverMax val="0"/>
  </c:chart>
  <c:spPr>
    <a:solidFill>
      <a:schemeClr val="bg1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 err="1"/>
              <a:t>Fréquentation par nationalité</a:t>
            </a:r>
            <a:endParaRPr lang="en-US" sz="2000" dirty="0"/>
          </a:p>
        </c:rich>
      </c:tx>
      <c:layout>
        <c:manualLayout>
          <c:xMode val="edge"/>
          <c:yMode val="edge"/>
          <c:x val="0.19663124208368168"/>
          <c:y val="2.1693976459727694E-2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Fréquentation par nationalité</c:v>
                </c:pt>
              </c:strCache>
            </c:strRef>
          </c:tx>
          <c:explosion val="25"/>
          <c:dPt>
            <c:idx val="0"/>
            <c:bubble3D val="0"/>
            <c:explosion val="21"/>
          </c:dPt>
          <c:dLbls>
            <c:dLbl>
              <c:idx val="3"/>
              <c:layout>
                <c:manualLayout>
                  <c:x val="1.8242545131016273E-2"/>
                  <c:y val="-1.4207846946386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Feuil1!$A$2:$A$7</c:f>
              <c:strCache>
                <c:ptCount val="6"/>
                <c:pt idx="0">
                  <c:v>Français</c:v>
                </c:pt>
                <c:pt idx="1">
                  <c:v>Belges</c:v>
                </c:pt>
                <c:pt idx="2">
                  <c:v>Allemands</c:v>
                </c:pt>
                <c:pt idx="3">
                  <c:v>Anglais</c:v>
                </c:pt>
                <c:pt idx="4">
                  <c:v>Néerlandais</c:v>
                </c:pt>
                <c:pt idx="5">
                  <c:v>Autres</c:v>
                </c:pt>
              </c:strCache>
            </c:strRef>
          </c:cat>
          <c:val>
            <c:numRef>
              <c:f>Feuil1!$B$2:$B$7</c:f>
              <c:numCache>
                <c:formatCode>0.0%</c:formatCode>
                <c:ptCount val="6"/>
                <c:pt idx="0">
                  <c:v>0.14401526555211711</c:v>
                </c:pt>
                <c:pt idx="1">
                  <c:v>0.66091616752431304</c:v>
                </c:pt>
                <c:pt idx="2">
                  <c:v>1.2179511733299337E-2</c:v>
                </c:pt>
                <c:pt idx="3">
                  <c:v>1.0999999999999999E-2</c:v>
                </c:pt>
                <c:pt idx="4">
                  <c:v>0.11144047423716547</c:v>
                </c:pt>
                <c:pt idx="5">
                  <c:v>6.1053490032684128E-2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Feuil1!$A$2:$A$7</c:f>
              <c:strCache>
                <c:ptCount val="6"/>
                <c:pt idx="0">
                  <c:v>Français</c:v>
                </c:pt>
                <c:pt idx="1">
                  <c:v>Belges</c:v>
                </c:pt>
                <c:pt idx="2">
                  <c:v>Allemands</c:v>
                </c:pt>
                <c:pt idx="3">
                  <c:v>Anglais</c:v>
                </c:pt>
                <c:pt idx="4">
                  <c:v>Néerlandais</c:v>
                </c:pt>
                <c:pt idx="5">
                  <c:v>Autres</c:v>
                </c:pt>
              </c:strCache>
            </c:strRef>
          </c:cat>
          <c:val>
            <c:numRef>
              <c:f>Feuil1!$C$2:$C$7</c:f>
              <c:numCache>
                <c:formatCode>General</c:formatCode>
                <c:ptCount val="6"/>
                <c:pt idx="0">
                  <c:v>1007627</c:v>
                </c:pt>
                <c:pt idx="1">
                  <c:v>4624211</c:v>
                </c:pt>
                <c:pt idx="2">
                  <c:v>85216</c:v>
                </c:pt>
                <c:pt idx="3">
                  <c:v>72731</c:v>
                </c:pt>
                <c:pt idx="4">
                  <c:v>779712</c:v>
                </c:pt>
                <c:pt idx="5">
                  <c:v>427171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214976772634996"/>
          <c:y val="0.3346584575309916"/>
          <c:w val="0.18809160163234154"/>
          <c:h val="0.36302245040732195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BCFF4-F0BB-4E7C-86BE-BEC61887C089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4157A-6010-4C9C-9A93-7DE860676A7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154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CCD0C-E61D-4810-BBDF-CEE6F180BA71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12E8E-5465-49E7-A1FB-1FE9692587D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CCD0C-E61D-4810-BBDF-CEE6F180BA71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12E8E-5465-49E7-A1FB-1FE9692587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CCD0C-E61D-4810-BBDF-CEE6F180BA71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12E8E-5465-49E7-A1FB-1FE9692587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CCD0C-E61D-4810-BBDF-CEE6F180BA71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12E8E-5465-49E7-A1FB-1FE9692587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CCD0C-E61D-4810-BBDF-CEE6F180BA71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12E8E-5465-49E7-A1FB-1FE9692587D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CCD0C-E61D-4810-BBDF-CEE6F180BA71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12E8E-5465-49E7-A1FB-1FE9692587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CCD0C-E61D-4810-BBDF-CEE6F180BA71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12E8E-5465-49E7-A1FB-1FE9692587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CCD0C-E61D-4810-BBDF-CEE6F180BA71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12E8E-5465-49E7-A1FB-1FE9692587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CCD0C-E61D-4810-BBDF-CEE6F180BA71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12E8E-5465-49E7-A1FB-1FE9692587D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CCD0C-E61D-4810-BBDF-CEE6F180BA71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12E8E-5465-49E7-A1FB-1FE9692587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CCD0C-E61D-4810-BBDF-CEE6F180BA71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12E8E-5465-49E7-A1FB-1FE9692587D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CBCCD0C-E61D-4810-BBDF-CEE6F180BA71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6112E8E-5465-49E7-A1FB-1FE9692587D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blinds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3.jpeg"/><Relationship Id="rId4" Type="http://schemas.openxmlformats.org/officeDocument/2006/relationships/image" Target="../media/image15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14290"/>
            <a:ext cx="1937201" cy="212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2357422" y="2714620"/>
            <a:ext cx="52864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Destination Ardenne 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pPr algn="ctr"/>
            <a:r>
              <a:rPr lang="fr-FR" sz="2400" dirty="0" smtClean="0"/>
              <a:t>Observatoire transfrontalier </a:t>
            </a:r>
          </a:p>
          <a:p>
            <a:pPr algn="ctr"/>
            <a:r>
              <a:rPr lang="fr-FR" sz="2400" dirty="0" smtClean="0"/>
              <a:t>Principaux indicateurs 2017</a:t>
            </a:r>
          </a:p>
          <a:p>
            <a:pPr algn="ctr"/>
            <a:endParaRPr lang="fr-FR" sz="2400" dirty="0"/>
          </a:p>
        </p:txBody>
      </p:sp>
      <p:pic>
        <p:nvPicPr>
          <p:cNvPr id="5" name="Image 4" descr="C:\Users\adt\Downloads\LogoProjets_Ardenne Attractivity_Ardenne Attractivity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5661248"/>
            <a:ext cx="19335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:\INTERREG\Observatoire transfrontalier\Interreg_GR_AGRETA_CMYK_ve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858" y="5444441"/>
            <a:ext cx="2555875" cy="116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14290"/>
            <a:ext cx="1937201" cy="212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2195736" y="1830647"/>
            <a:ext cx="52864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Territoire concerné :</a:t>
            </a:r>
          </a:p>
          <a:p>
            <a:r>
              <a:rPr lang="fr-FR" sz="1600" dirty="0" smtClean="0"/>
              <a:t>Province de Namur</a:t>
            </a:r>
          </a:p>
          <a:p>
            <a:r>
              <a:rPr lang="fr-FR" sz="1600" dirty="0" smtClean="0"/>
              <a:t>Province du Luxembourg belge</a:t>
            </a:r>
          </a:p>
          <a:p>
            <a:r>
              <a:rPr lang="fr-FR" sz="1600" dirty="0" smtClean="0"/>
              <a:t>Province de Liège</a:t>
            </a:r>
          </a:p>
          <a:p>
            <a:r>
              <a:rPr lang="fr-FR" sz="1600" dirty="0" smtClean="0"/>
              <a:t>Ardennes Luxembourgeoises (</a:t>
            </a:r>
            <a:r>
              <a:rPr lang="fr-FR" sz="1600" dirty="0" err="1" smtClean="0"/>
              <a:t>Eislek</a:t>
            </a:r>
            <a:r>
              <a:rPr lang="fr-FR" sz="1600" dirty="0" smtClean="0"/>
              <a:t>)</a:t>
            </a:r>
          </a:p>
          <a:p>
            <a:r>
              <a:rPr lang="fr-FR" sz="1600" dirty="0" smtClean="0"/>
              <a:t>Département des Ardennes françaises</a:t>
            </a:r>
          </a:p>
          <a:p>
            <a:endParaRPr lang="fr-FR" sz="1600" dirty="0"/>
          </a:p>
          <a:p>
            <a:r>
              <a:rPr lang="fr-FR" sz="2800" dirty="0" smtClean="0"/>
              <a:t>Sources :</a:t>
            </a:r>
          </a:p>
          <a:p>
            <a:r>
              <a:rPr lang="fr-FR" sz="1600" dirty="0" smtClean="0"/>
              <a:t>Observatoire départemental Ardennes françaises (ADT 08)</a:t>
            </a:r>
          </a:p>
          <a:p>
            <a:r>
              <a:rPr lang="fr-FR" sz="1600" dirty="0" smtClean="0"/>
              <a:t>Observatoire du Tourisme Wallon (CGT)</a:t>
            </a:r>
          </a:p>
          <a:p>
            <a:r>
              <a:rPr lang="fr-FR" sz="1600" dirty="0" smtClean="0"/>
              <a:t>STATEC (Grand Duché Luxembourg)</a:t>
            </a:r>
          </a:p>
          <a:p>
            <a:endParaRPr lang="fr-FR" sz="1600" dirty="0" smtClean="0"/>
          </a:p>
          <a:p>
            <a:endParaRPr lang="fr-FR" sz="2400" dirty="0" smtClean="0"/>
          </a:p>
          <a:p>
            <a:pPr algn="ctr"/>
            <a:endParaRPr lang="fr-FR" sz="2400" dirty="0"/>
          </a:p>
        </p:txBody>
      </p:sp>
      <p:pic>
        <p:nvPicPr>
          <p:cNvPr id="5" name="Image 4" descr="C:\Users\adt\Downloads\LogoProjets_Ardenne Attractivity_Ardenne Attractivity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5360" y="5693583"/>
            <a:ext cx="19335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I:\INTERREG\Observatoire transfrontalier\Interreg_GR_AGRETA_CMYK_ve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69" y="5594363"/>
            <a:ext cx="2555875" cy="116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488689"/>
      </p:ext>
    </p:extLst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5936" y="732793"/>
            <a:ext cx="4071966" cy="714380"/>
          </a:xfrm>
        </p:spPr>
        <p:txBody>
          <a:bodyPr>
            <a:noAutofit/>
          </a:bodyPr>
          <a:lstStyle/>
          <a:p>
            <a:pPr lvl="0"/>
            <a:r>
              <a:rPr lang="fr-FR" sz="2800" u="sng" dirty="0" smtClean="0">
                <a:solidFill>
                  <a:schemeClr val="tx1"/>
                </a:solidFill>
              </a:rPr>
              <a:t>A- L’hébergement</a:t>
            </a:r>
            <a:br>
              <a:rPr lang="fr-FR" sz="2800" u="sng" dirty="0" smtClean="0">
                <a:solidFill>
                  <a:schemeClr val="tx1"/>
                </a:solidFill>
              </a:rPr>
            </a:br>
            <a:r>
              <a:rPr lang="fr-FR" sz="2800" u="sng" dirty="0" smtClean="0">
                <a:solidFill>
                  <a:schemeClr val="tx1"/>
                </a:solidFill>
              </a:rPr>
              <a:t/>
            </a:r>
            <a:br>
              <a:rPr lang="fr-FR" sz="2800" u="sng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1) </a:t>
            </a:r>
            <a:r>
              <a:rPr lang="fr-FR" sz="2800" u="sng" dirty="0" smtClean="0">
                <a:solidFill>
                  <a:schemeClr val="tx1"/>
                </a:solidFill>
              </a:rPr>
              <a:t>Capacité d’accueil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071538" y="1425260"/>
            <a:ext cx="7255144" cy="774571"/>
          </a:xfrm>
          <a:prstGeom prst="rect">
            <a:avLst/>
          </a:prstGeom>
          <a:ln w="31750">
            <a:solidFill>
              <a:srgbClr val="FFFFFF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b="1" i="0" u="sng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Offre en lits marchands : 106.180 lits hors plateformes collaboratives</a:t>
            </a:r>
            <a:endParaRPr kumimoji="0" lang="fr-FR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071538" y="2428868"/>
            <a:ext cx="3929090" cy="357190"/>
          </a:xfrm>
          <a:prstGeom prst="rect">
            <a:avLst/>
          </a:prstGeom>
          <a:ln w="31750">
            <a:solidFill>
              <a:srgbClr val="FFFFFF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Campings 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: 46.167  lits proposés</a:t>
            </a:r>
            <a:endParaRPr kumimoji="0" lang="fr-FR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97177" y="2972128"/>
            <a:ext cx="3571329" cy="357190"/>
          </a:xfrm>
          <a:prstGeom prst="rect">
            <a:avLst/>
          </a:prstGeom>
          <a:ln w="31750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 pitchFamily="34" charset="0"/>
                <a:cs typeface="Arial" pitchFamily="34" charset="0"/>
              </a:rPr>
              <a:t>Hôtels :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 pitchFamily="34" charset="0"/>
                <a:cs typeface="Arial" pitchFamily="34" charset="0"/>
              </a:rPr>
              <a:t>12.773 lits   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000100" y="4857760"/>
            <a:ext cx="3429024" cy="357190"/>
          </a:xfrm>
          <a:prstGeom prst="rect">
            <a:avLst/>
          </a:prstGeom>
          <a:ln w="31750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 14" descr="Résultat de recherche d'images pour &quot;icone maison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2844" y="5857892"/>
            <a:ext cx="785818" cy="785818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142976" y="6143644"/>
            <a:ext cx="3143272" cy="369332"/>
          </a:xfrm>
          <a:prstGeom prst="rect">
            <a:avLst/>
          </a:prstGeom>
          <a:ln w="31750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1000100" cy="107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10001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00570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14554"/>
            <a:ext cx="100009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3482" y="142852"/>
            <a:ext cx="136569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179159778"/>
              </p:ext>
            </p:extLst>
          </p:nvPr>
        </p:nvGraphicFramePr>
        <p:xfrm>
          <a:off x="5000628" y="3003110"/>
          <a:ext cx="3747836" cy="3140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0992" y="5357802"/>
            <a:ext cx="114300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3857652" cy="511156"/>
          </a:xfrm>
        </p:spPr>
        <p:txBody>
          <a:bodyPr>
            <a:noAutofit/>
          </a:bodyPr>
          <a:lstStyle/>
          <a:p>
            <a:pPr lvl="0"/>
            <a:r>
              <a:rPr lang="fr-FR" sz="2800" u="sng" dirty="0" smtClean="0">
                <a:solidFill>
                  <a:schemeClr val="tx1"/>
                </a:solidFill>
              </a:rPr>
              <a:t>2) Nuitées enregistrées </a:t>
            </a:r>
            <a:r>
              <a:rPr lang="fr-FR" sz="2400" dirty="0" smtClean="0">
                <a:solidFill>
                  <a:schemeClr val="tx1"/>
                </a:solidFill>
              </a:rPr>
              <a:t/>
            </a:r>
            <a:br>
              <a:rPr lang="fr-FR" sz="2400" dirty="0" smtClean="0">
                <a:solidFill>
                  <a:schemeClr val="tx1"/>
                </a:solidFill>
              </a:rPr>
            </a:b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71538" y="2357430"/>
            <a:ext cx="3860502" cy="1647634"/>
          </a:xfrm>
          <a:prstGeom prst="rect">
            <a:avLst/>
          </a:prstGeom>
          <a:ln w="31750">
            <a:solidFill>
              <a:srgbClr val="FFFFFF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Dont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Campings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 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: 1.654.578 </a:t>
            </a:r>
            <a:r>
              <a:rPr kumimoji="0" lang="fr-FR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n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uitées ( - 2,3%)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latin typeface="Calibri" pitchFamily="34" charset="0"/>
                <a:cs typeface="Arial" pitchFamily="34" charset="0"/>
              </a:rPr>
              <a:t>Hôtels : 2.380.341 nuitées ( + 3,2 %)</a:t>
            </a:r>
            <a:endParaRPr kumimoji="0" lang="fr-FR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71538" y="5143512"/>
            <a:ext cx="3929090" cy="428628"/>
          </a:xfrm>
          <a:prstGeom prst="rect">
            <a:avLst/>
          </a:prstGeom>
          <a:ln w="31750">
            <a:solidFill>
              <a:srgbClr val="FFFFFF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Ces chiffres n’intègrent pas les nuitées enregistrées par les hébergements proposés sur plateformes collaboratives, ni les nuitées effectuées dans les résidences secondaires.</a:t>
            </a:r>
          </a:p>
        </p:txBody>
      </p:sp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820307718"/>
              </p:ext>
            </p:extLst>
          </p:nvPr>
        </p:nvGraphicFramePr>
        <p:xfrm>
          <a:off x="5018522" y="1785839"/>
          <a:ext cx="3643338" cy="369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629320" y="1324174"/>
            <a:ext cx="7047135" cy="46166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7.793.754 nuitées au total (+2,7% par rapport à 2016)</a:t>
            </a:r>
            <a:endParaRPr lang="fr-FR" sz="2400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14356"/>
            <a:ext cx="1000100" cy="107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14554"/>
            <a:ext cx="100009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429000"/>
            <a:ext cx="10001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86322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0100" y="0"/>
            <a:ext cx="4572032" cy="582594"/>
          </a:xfrm>
        </p:spPr>
        <p:txBody>
          <a:bodyPr>
            <a:noAutofit/>
          </a:bodyPr>
          <a:lstStyle/>
          <a:p>
            <a:r>
              <a:rPr lang="fr-FR" sz="2800" u="sng" dirty="0" smtClean="0">
                <a:solidFill>
                  <a:schemeClr val="tx1"/>
                </a:solidFill>
              </a:rPr>
              <a:t>3) Nuitées par nationalités</a:t>
            </a:r>
            <a:endParaRPr lang="fr-FR" sz="2800" u="sng" dirty="0">
              <a:solidFill>
                <a:schemeClr val="tx1"/>
              </a:solidFill>
            </a:endParaRPr>
          </a:p>
        </p:txBody>
      </p:sp>
      <p:pic>
        <p:nvPicPr>
          <p:cNvPr id="4" name="Image 3" descr="Image associé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10001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38838" y="1857916"/>
            <a:ext cx="2885090" cy="428628"/>
          </a:xfrm>
          <a:prstGeom prst="rect">
            <a:avLst/>
          </a:prstGeom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Français : 1.039.600 nuitées (+ 12 %)</a:t>
            </a:r>
            <a:endParaRPr kumimoji="0" lang="fr-FR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 descr="Image associé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10001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71538" y="1071546"/>
            <a:ext cx="4292550" cy="307777"/>
          </a:xfrm>
          <a:prstGeom prst="rect">
            <a:avLst/>
          </a:prstGeom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Belges : 3.971.941 nuitées ( - 5,8% par rapport à 2016) </a:t>
            </a:r>
            <a:endParaRPr kumimoji="0" lang="fr-FR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 descr="Image associée"/>
          <p:cNvPicPr/>
          <p:nvPr/>
        </p:nvPicPr>
        <p:blipFill>
          <a:blip r:embed="rId4"/>
          <a:srcRect t="18222" b="19556"/>
          <a:stretch>
            <a:fillRect/>
          </a:stretch>
        </p:blipFill>
        <p:spPr bwMode="auto">
          <a:xfrm>
            <a:off x="0" y="5143512"/>
            <a:ext cx="1000100" cy="6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058554" y="5257327"/>
            <a:ext cx="3081398" cy="357190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normalizeH="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Anglais : 166.424 nuitées (- 4,9 %)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071537" y="4110437"/>
            <a:ext cx="2996405" cy="539772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Allemands : 290.479 nuitées (- 1,9 %)</a:t>
            </a:r>
            <a:endParaRPr kumimoji="0" lang="fr-FR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 13" descr="Image associé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0504"/>
            <a:ext cx="100013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Image associé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00744"/>
            <a:ext cx="10001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984174" y="6307307"/>
            <a:ext cx="3083769" cy="461984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Autres nationalités : 461.734 nuitées </a:t>
            </a:r>
            <a:endParaRPr kumimoji="0" lang="fr-FR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 16" descr="Résultat de recherche d'images pour &quot;drapeau pays bas&quot;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928934"/>
            <a:ext cx="10001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071538" y="3143248"/>
            <a:ext cx="3284438" cy="357190"/>
          </a:xfrm>
          <a:prstGeom prst="rect">
            <a:avLst/>
          </a:prstGeom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Néerlandais : 1 863.576 </a:t>
            </a:r>
            <a:r>
              <a:rPr lang="fr-FR" sz="1400" b="1" dirty="0" smtClean="0">
                <a:latin typeface="Calibri" pitchFamily="34" charset="0"/>
                <a:cs typeface="Arial" pitchFamily="34" charset="0"/>
              </a:rPr>
              <a:t>n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uitées (+ 22,9 %)</a:t>
            </a:r>
            <a:endParaRPr kumimoji="0" lang="fr-FR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572000" y="1488584"/>
            <a:ext cx="3325118" cy="40011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fr-FR" sz="2000" b="1" dirty="0" smtClean="0"/>
              <a:t>7.793.754 nuitées au total</a:t>
            </a:r>
            <a:endParaRPr lang="fr-FR" sz="2000" b="1" dirty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0"/>
            <a:ext cx="124257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1015294078"/>
              </p:ext>
            </p:extLst>
          </p:nvPr>
        </p:nvGraphicFramePr>
        <p:xfrm>
          <a:off x="4403785" y="2495645"/>
          <a:ext cx="3912096" cy="3317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5214974" cy="1000108"/>
          </a:xfrm>
        </p:spPr>
        <p:txBody>
          <a:bodyPr>
            <a:normAutofit fontScale="90000"/>
          </a:bodyPr>
          <a:lstStyle/>
          <a:p>
            <a:r>
              <a:rPr lang="fr-FR" sz="3100" dirty="0" smtClean="0">
                <a:solidFill>
                  <a:schemeClr val="tx1"/>
                </a:solidFill>
              </a:rPr>
              <a:t>B-</a:t>
            </a:r>
            <a:r>
              <a:rPr lang="fr-FR" sz="3100" b="1" u="sng" dirty="0" smtClean="0">
                <a:solidFill>
                  <a:schemeClr val="tx1"/>
                </a:solidFill>
              </a:rPr>
              <a:t>Sites de visites et de loisirs</a:t>
            </a:r>
            <a:r>
              <a:rPr lang="fr-FR" sz="3100" dirty="0" smtClean="0">
                <a:solidFill>
                  <a:schemeClr val="tx1"/>
                </a:solidFill>
              </a:rPr>
              <a:t/>
            </a:r>
            <a:br>
              <a:rPr lang="fr-FR" sz="3100" dirty="0" smtClean="0">
                <a:solidFill>
                  <a:schemeClr val="tx1"/>
                </a:solidFill>
              </a:rPr>
            </a:br>
            <a:r>
              <a:rPr lang="fr-FR" sz="3100" dirty="0" smtClean="0">
                <a:solidFill>
                  <a:schemeClr val="tx1"/>
                </a:solidFill>
              </a:rPr>
              <a:t>1) </a:t>
            </a:r>
            <a:r>
              <a:rPr lang="fr-FR" sz="3100" u="sng" dirty="0" smtClean="0">
                <a:solidFill>
                  <a:schemeClr val="tx1"/>
                </a:solidFill>
              </a:rPr>
              <a:t>L’offre par type de site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13855" y="1784102"/>
            <a:ext cx="1500198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133 Musées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870005" y="4280185"/>
            <a:ext cx="2000264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fr-FR" dirty="0" smtClean="0"/>
              <a:t>39 Monuments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905900" y="2428869"/>
            <a:ext cx="4286280" cy="107721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66 Activités </a:t>
            </a:r>
          </a:p>
          <a:p>
            <a:pPr algn="ctr"/>
            <a:r>
              <a:rPr lang="fr-FR" sz="1400" dirty="0" smtClean="0"/>
              <a:t>(Attraction nautique, centres récréatifs, parc d’attractions, trains touristiques)</a:t>
            </a:r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599913" y="5419214"/>
            <a:ext cx="4071966" cy="1200329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31 Attractions nature (grottes/cavernes, parcs animaliers/zoos, jardins/parcs/réserves)</a:t>
            </a:r>
          </a:p>
          <a:p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635896" y="1238503"/>
            <a:ext cx="5112568" cy="40011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fr-FR" sz="2000" b="1" dirty="0" smtClean="0"/>
              <a:t>269 sites de visites et de loisirs</a:t>
            </a:r>
            <a:endParaRPr lang="fr-FR" sz="2000" b="1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10001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72140"/>
            <a:ext cx="1000100" cy="89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2"/>
            <a:ext cx="10001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28869"/>
            <a:ext cx="99918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4941168"/>
            <a:ext cx="1365697" cy="15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5286412" cy="621852"/>
          </a:xfrm>
        </p:spPr>
        <p:txBody>
          <a:bodyPr>
            <a:normAutofit fontScale="90000"/>
          </a:bodyPr>
          <a:lstStyle/>
          <a:p>
            <a:pPr lvl="0"/>
            <a:r>
              <a:rPr lang="fr-FR" sz="3100" u="sng" dirty="0" smtClean="0">
                <a:solidFill>
                  <a:schemeClr val="tx1"/>
                </a:solidFill>
              </a:rPr>
              <a:t>2)Fréquentation par type de site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142976" y="1571612"/>
            <a:ext cx="4077096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fr-FR" b="1" dirty="0" smtClean="0"/>
              <a:t>Musées : 1 733 217visiteurs (- 7,1 %)</a:t>
            </a:r>
            <a:endParaRPr lang="fr-FR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999182" y="4286256"/>
            <a:ext cx="4580930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fr-FR" b="1" dirty="0" smtClean="0"/>
              <a:t>Monuments: 1 595 611visiteurs (-1,2 %)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99182" y="5857892"/>
            <a:ext cx="4652938" cy="338554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fr-FR" sz="1600" b="1" dirty="0" smtClean="0"/>
              <a:t>Sites Nature : 1 564 191 visiteurs (+ 52,4 %)</a:t>
            </a:r>
            <a:endParaRPr lang="fr-FR" sz="1600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1214414" y="2786058"/>
            <a:ext cx="4005658" cy="338554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fr-FR" sz="1600" b="1" dirty="0" smtClean="0"/>
              <a:t>Activités : 2 103 651visiteurs (- 20 %)</a:t>
            </a:r>
            <a:endParaRPr lang="fr-FR" sz="1600" dirty="0" smtClean="0"/>
          </a:p>
        </p:txBody>
      </p:sp>
      <p:graphicFrame>
        <p:nvGraphicFramePr>
          <p:cNvPr id="14" name="Graphique 13"/>
          <p:cNvGraphicFramePr/>
          <p:nvPr>
            <p:extLst>
              <p:ext uri="{D42A27DB-BD31-4B8C-83A1-F6EECF244321}">
                <p14:modId xmlns:p14="http://schemas.microsoft.com/office/powerpoint/2010/main" val="2407002375"/>
              </p:ext>
            </p:extLst>
          </p:nvPr>
        </p:nvGraphicFramePr>
        <p:xfrm>
          <a:off x="5220072" y="2390986"/>
          <a:ext cx="3822731" cy="4037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10001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28869"/>
            <a:ext cx="99918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2"/>
            <a:ext cx="10001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572140"/>
            <a:ext cx="1000100" cy="89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1214414" y="836712"/>
            <a:ext cx="6525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6 996 670 visiteurs en 2017 (-2 % par rapport à 2016)</a:t>
            </a:r>
            <a:endParaRPr lang="fr-FR" sz="2000" b="1" dirty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142852"/>
            <a:ext cx="136569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892380" cy="1200342"/>
          </a:xfrm>
        </p:spPr>
        <p:txBody>
          <a:bodyPr>
            <a:normAutofit/>
          </a:bodyPr>
          <a:lstStyle/>
          <a:p>
            <a:pPr lvl="0"/>
            <a:r>
              <a:rPr lang="fr-FR" sz="3100" u="sng" dirty="0" smtClean="0">
                <a:solidFill>
                  <a:schemeClr val="tx1"/>
                </a:solidFill>
              </a:rPr>
              <a:t>3</a:t>
            </a:r>
            <a:r>
              <a:rPr lang="fr-FR" sz="2400" u="sng" dirty="0" smtClean="0">
                <a:solidFill>
                  <a:schemeClr val="tx1"/>
                </a:solidFill>
              </a:rPr>
              <a:t>-Visites par nationalités ( estimations pour données </a:t>
            </a:r>
            <a:r>
              <a:rPr lang="fr-FR" sz="2400" u="sng" dirty="0" err="1" smtClean="0">
                <a:solidFill>
                  <a:schemeClr val="tx1"/>
                </a:solidFill>
              </a:rPr>
              <a:t>Eislek</a:t>
            </a:r>
            <a:r>
              <a:rPr lang="fr-FR" sz="2400" u="sng" dirty="0" smtClean="0">
                <a:solidFill>
                  <a:schemeClr val="tx1"/>
                </a:solidFill>
              </a:rPr>
              <a:t>)</a:t>
            </a: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/>
          </a:p>
        </p:txBody>
      </p:sp>
      <p:pic>
        <p:nvPicPr>
          <p:cNvPr id="4" name="Image 3" descr="Image associé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10001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Image associé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10001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ésultat de recherche d'images pour &quot;drapeau pays bas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8934"/>
            <a:ext cx="10001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Image associé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0504"/>
            <a:ext cx="100013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Image associée"/>
          <p:cNvPicPr/>
          <p:nvPr/>
        </p:nvPicPr>
        <p:blipFill>
          <a:blip r:embed="rId6"/>
          <a:srcRect t="18222" b="19556"/>
          <a:stretch>
            <a:fillRect/>
          </a:stretch>
        </p:blipFill>
        <p:spPr bwMode="auto">
          <a:xfrm>
            <a:off x="0" y="5143512"/>
            <a:ext cx="1000100" cy="6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Image associé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000744"/>
            <a:ext cx="10001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71538" y="1000108"/>
            <a:ext cx="3140422" cy="307777"/>
          </a:xfrm>
          <a:prstGeom prst="rect">
            <a:avLst/>
          </a:prstGeom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Belges : </a:t>
            </a:r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4 624 211 visiteurs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178980" y="1948199"/>
            <a:ext cx="2925538" cy="428628"/>
          </a:xfrm>
          <a:prstGeom prst="rect">
            <a:avLst/>
          </a:prstGeom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Français : </a:t>
            </a:r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1 007 627 visiteurs </a:t>
            </a:r>
            <a:endParaRPr kumimoji="0" lang="fr-FR" sz="1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071538" y="4214818"/>
            <a:ext cx="2852390" cy="357190"/>
          </a:xfrm>
          <a:prstGeom prst="rect">
            <a:avLst/>
          </a:prstGeom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Allemands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:</a:t>
            </a:r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 85 216 visiteurs</a:t>
            </a:r>
            <a:endParaRPr kumimoji="0" lang="fr-FR" sz="1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142976" y="3143248"/>
            <a:ext cx="3068984" cy="35719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Néerlandais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 : </a:t>
            </a:r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779 712 visiteurs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000100" y="5286388"/>
            <a:ext cx="2779812" cy="357190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1400" b="1" i="0" u="none" strike="noStrike" normalizeH="0" baseline="0" dirty="0" smtClean="0">
                <a:latin typeface="Calibri" pitchFamily="34" charset="0"/>
                <a:cs typeface="Calibri" pitchFamily="34" charset="0"/>
              </a:rPr>
              <a:t>Anglais 72 731 </a:t>
            </a:r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visiteurs</a:t>
            </a:r>
            <a:endParaRPr kumimoji="0" lang="fr-FR" sz="1400" b="1" i="0" u="none" strike="noStrike" normalizeH="0" baseline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071538" y="6143644"/>
            <a:ext cx="3356446" cy="461984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Autres nationalités : </a:t>
            </a:r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427 171 visiteurs</a:t>
            </a:r>
            <a:endParaRPr lang="fr-FR" sz="1400" dirty="0" smtClean="0"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Graphique 16"/>
          <p:cNvGraphicFramePr/>
          <p:nvPr>
            <p:extLst>
              <p:ext uri="{D42A27DB-BD31-4B8C-83A1-F6EECF244321}">
                <p14:modId xmlns:p14="http://schemas.microsoft.com/office/powerpoint/2010/main" val="2842984338"/>
              </p:ext>
            </p:extLst>
          </p:nvPr>
        </p:nvGraphicFramePr>
        <p:xfrm>
          <a:off x="4104518" y="1817487"/>
          <a:ext cx="5156764" cy="4151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5004048" y="973862"/>
            <a:ext cx="3457524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fr-FR" b="1" smtClean="0"/>
              <a:t>6 996 670 visiteurs en 2017</a:t>
            </a:r>
            <a:endParaRPr lang="fr-FR" dirty="0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336" y="5319565"/>
            <a:ext cx="1365697" cy="141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786</TotalTime>
  <Words>276</Words>
  <Application>Microsoft Office PowerPoint</Application>
  <PresentationFormat>Affichage à l'écran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Solstice</vt:lpstr>
      <vt:lpstr>Présentation PowerPoint</vt:lpstr>
      <vt:lpstr>Présentation PowerPoint</vt:lpstr>
      <vt:lpstr>A- L’hébergement  1) Capacité d’accueil</vt:lpstr>
      <vt:lpstr>2) Nuitées enregistrées  </vt:lpstr>
      <vt:lpstr>3) Nuitées par nationalités</vt:lpstr>
      <vt:lpstr>B-Sites de visites et de loisirs 1) L’offre par type de site </vt:lpstr>
      <vt:lpstr>2)Fréquentation par type de site </vt:lpstr>
      <vt:lpstr>3-Visites par nationalités ( estimations pour données Eislek)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 L’Hébergement 1)Capacité d’accueil</dc:title>
  <dc:creator>adt</dc:creator>
  <cp:lastModifiedBy>Accueil</cp:lastModifiedBy>
  <cp:revision>98</cp:revision>
  <cp:lastPrinted>2018-10-26T15:08:38Z</cp:lastPrinted>
  <dcterms:created xsi:type="dcterms:W3CDTF">2018-02-22T14:06:29Z</dcterms:created>
  <dcterms:modified xsi:type="dcterms:W3CDTF">2018-11-09T16:06:39Z</dcterms:modified>
</cp:coreProperties>
</file>